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19" roundtripDataSignature="AMtx7mgJOMYC+YAtHiTjGnU7aoW0ViHFQ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customschemas.google.com/relationships/presentationmetadata" Target="meta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gif>
</file>

<file path=ppt/media/image11.png>
</file>

<file path=ppt/media/image12.gif>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и объект" type="obj">
  <p:cSld name="OBJECT">
    <p:spTree>
      <p:nvGrpSpPr>
        <p:cNvPr id="11" name="Shape 11"/>
        <p:cNvGrpSpPr/>
        <p:nvPr/>
      </p:nvGrpSpPr>
      <p:grpSpPr>
        <a:xfrm>
          <a:off x="0" y="0"/>
          <a:ext cx="0" cy="0"/>
          <a:chOff x="0" y="0"/>
          <a:chExt cx="0" cy="0"/>
        </a:xfrm>
      </p:grpSpPr>
      <p:sp>
        <p:nvSpPr>
          <p:cNvPr id="12" name="Google Shape;12;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 name="Google Shape;14;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и вертикальный текст" type="vertTx">
  <p:cSld name="VERTICAL_TEXT">
    <p:spTree>
      <p:nvGrpSpPr>
        <p:cNvPr id="68" name="Shape 68"/>
        <p:cNvGrpSpPr/>
        <p:nvPr/>
      </p:nvGrpSpPr>
      <p:grpSpPr>
        <a:xfrm>
          <a:off x="0" y="0"/>
          <a:ext cx="0" cy="0"/>
          <a:chOff x="0" y="0"/>
          <a:chExt cx="0" cy="0"/>
        </a:xfrm>
      </p:grpSpPr>
      <p:sp>
        <p:nvSpPr>
          <p:cNvPr id="69" name="Google Shape;69;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7"/>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Вертикальный заголовок и текст" type="vertTitleAndTx">
  <p:cSld name="VERTICAL_TITLE_AND_VERTICAL_TEXT">
    <p:spTree>
      <p:nvGrpSpPr>
        <p:cNvPr id="74" name="Shape 74"/>
        <p:cNvGrpSpPr/>
        <p:nvPr/>
      </p:nvGrpSpPr>
      <p:grpSpPr>
        <a:xfrm>
          <a:off x="0" y="0"/>
          <a:ext cx="0" cy="0"/>
          <a:chOff x="0" y="0"/>
          <a:chExt cx="0" cy="0"/>
        </a:xfrm>
      </p:grpSpPr>
      <p:sp>
        <p:nvSpPr>
          <p:cNvPr id="75" name="Google Shape;75;p28"/>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8"/>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итульный слайд" type="title">
  <p:cSld name="TITLE">
    <p:spTree>
      <p:nvGrpSpPr>
        <p:cNvPr id="17" name="Shape 17"/>
        <p:cNvGrpSpPr/>
        <p:nvPr/>
      </p:nvGrpSpPr>
      <p:grpSpPr>
        <a:xfrm>
          <a:off x="0" y="0"/>
          <a:ext cx="0" cy="0"/>
          <a:chOff x="0" y="0"/>
          <a:chExt cx="0" cy="0"/>
        </a:xfrm>
      </p:grpSpPr>
      <p:sp>
        <p:nvSpPr>
          <p:cNvPr id="18" name="Google Shape;18;p19"/>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9"/>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0" name="Google Shape;20;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раздела" type="secHead">
  <p:cSld name="SECTION_HEADER">
    <p:spTree>
      <p:nvGrpSpPr>
        <p:cNvPr id="23" name="Shape 23"/>
        <p:cNvGrpSpPr/>
        <p:nvPr/>
      </p:nvGrpSpPr>
      <p:grpSpPr>
        <a:xfrm>
          <a:off x="0" y="0"/>
          <a:ext cx="0" cy="0"/>
          <a:chOff x="0" y="0"/>
          <a:chExt cx="0" cy="0"/>
        </a:xfrm>
      </p:grpSpPr>
      <p:sp>
        <p:nvSpPr>
          <p:cNvPr id="24" name="Google Shape;24;p20"/>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20"/>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26" name="Google Shape;26;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Два объекта" type="twoObj">
  <p:cSld name="TWO_OBJECTS">
    <p:spTree>
      <p:nvGrpSpPr>
        <p:cNvPr id="29" name="Shape 29"/>
        <p:cNvGrpSpPr/>
        <p:nvPr/>
      </p:nvGrpSpPr>
      <p:grpSpPr>
        <a:xfrm>
          <a:off x="0" y="0"/>
          <a:ext cx="0" cy="0"/>
          <a:chOff x="0" y="0"/>
          <a:chExt cx="0" cy="0"/>
        </a:xfrm>
      </p:grpSpPr>
      <p:sp>
        <p:nvSpPr>
          <p:cNvPr id="30" name="Google Shape;30;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21"/>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2" name="Google Shape;32;p21"/>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3" name="Google Shape;33;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Сравнение" type="twoTxTwoObj">
  <p:cSld name="TWO_OBJECTS_WITH_TEXT">
    <p:spTree>
      <p:nvGrpSpPr>
        <p:cNvPr id="36" name="Shape 36"/>
        <p:cNvGrpSpPr/>
        <p:nvPr/>
      </p:nvGrpSpPr>
      <p:grpSpPr>
        <a:xfrm>
          <a:off x="0" y="0"/>
          <a:ext cx="0" cy="0"/>
          <a:chOff x="0" y="0"/>
          <a:chExt cx="0" cy="0"/>
        </a:xfrm>
      </p:grpSpPr>
      <p:sp>
        <p:nvSpPr>
          <p:cNvPr id="37" name="Google Shape;37;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22"/>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9" name="Google Shape;39;p22"/>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0" name="Google Shape;40;p22"/>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1" name="Google Shape;41;p22"/>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2" name="Google Shape;42;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олько заголовок" type="titleOnly">
  <p:cSld name="TITLE_ONLY">
    <p:spTree>
      <p:nvGrpSpPr>
        <p:cNvPr id="45" name="Shape 45"/>
        <p:cNvGrpSpPr/>
        <p:nvPr/>
      </p:nvGrpSpPr>
      <p:grpSpPr>
        <a:xfrm>
          <a:off x="0" y="0"/>
          <a:ext cx="0" cy="0"/>
          <a:chOff x="0" y="0"/>
          <a:chExt cx="0" cy="0"/>
        </a:xfrm>
      </p:grpSpPr>
      <p:sp>
        <p:nvSpPr>
          <p:cNvPr id="46" name="Google Shape;46;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Пустой слайд" type="blank">
  <p:cSld name="BLANK">
    <p:spTree>
      <p:nvGrpSpPr>
        <p:cNvPr id="50" name="Shape 50"/>
        <p:cNvGrpSpPr/>
        <p:nvPr/>
      </p:nvGrpSpPr>
      <p:grpSpPr>
        <a:xfrm>
          <a:off x="0" y="0"/>
          <a:ext cx="0" cy="0"/>
          <a:chOff x="0" y="0"/>
          <a:chExt cx="0" cy="0"/>
        </a:xfrm>
      </p:grpSpPr>
      <p:sp>
        <p:nvSpPr>
          <p:cNvPr id="51" name="Google Shape;51;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Объект с подписью" type="objTx">
  <p:cSld name="OBJECT_WITH_CAPTION_TEXT">
    <p:spTree>
      <p:nvGrpSpPr>
        <p:cNvPr id="54" name="Shape 54"/>
        <p:cNvGrpSpPr/>
        <p:nvPr/>
      </p:nvGrpSpPr>
      <p:grpSpPr>
        <a:xfrm>
          <a:off x="0" y="0"/>
          <a:ext cx="0" cy="0"/>
          <a:chOff x="0" y="0"/>
          <a:chExt cx="0" cy="0"/>
        </a:xfrm>
      </p:grpSpPr>
      <p:sp>
        <p:nvSpPr>
          <p:cNvPr id="55" name="Google Shape;55;p25"/>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5"/>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5"/>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Рисунок с подписью" type="picTx">
  <p:cSld name="PICTURE_WITH_CAPTION_TEXT">
    <p:spTree>
      <p:nvGrpSpPr>
        <p:cNvPr id="61" name="Shape 61"/>
        <p:cNvGrpSpPr/>
        <p:nvPr/>
      </p:nvGrpSpPr>
      <p:grpSpPr>
        <a:xfrm>
          <a:off x="0" y="0"/>
          <a:ext cx="0" cy="0"/>
          <a:chOff x="0" y="0"/>
          <a:chExt cx="0" cy="0"/>
        </a:xfrm>
      </p:grpSpPr>
      <p:sp>
        <p:nvSpPr>
          <p:cNvPr id="62" name="Google Shape;62;p26"/>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6"/>
          <p:cNvSpPr/>
          <p:nvPr>
            <p:ph idx="2" type="pic"/>
          </p:nvPr>
        </p:nvSpPr>
        <p:spPr>
          <a:xfrm>
            <a:off x="1792288" y="612775"/>
            <a:ext cx="5486400" cy="4114800"/>
          </a:xfrm>
          <a:prstGeom prst="rect">
            <a:avLst/>
          </a:prstGeom>
          <a:noFill/>
          <a:ln>
            <a:noFill/>
          </a:ln>
        </p:spPr>
      </p:sp>
      <p:sp>
        <p:nvSpPr>
          <p:cNvPr id="64" name="Google Shape;64;p26"/>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3" name="Shape 83"/>
        <p:cNvGrpSpPr/>
        <p:nvPr/>
      </p:nvGrpSpPr>
      <p:grpSpPr>
        <a:xfrm>
          <a:off x="0" y="0"/>
          <a:ext cx="0" cy="0"/>
          <a:chOff x="0" y="0"/>
          <a:chExt cx="0" cy="0"/>
        </a:xfrm>
      </p:grpSpPr>
      <p:sp>
        <p:nvSpPr>
          <p:cNvPr id="84" name="Google Shape;84;p1"/>
          <p:cNvSpPr txBox="1"/>
          <p:nvPr>
            <p:ph type="title"/>
          </p:nvPr>
        </p:nvSpPr>
        <p:spPr>
          <a:xfrm>
            <a:off x="467544" y="2708920"/>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7200"/>
              <a:buFont typeface="Calibri"/>
              <a:buNone/>
            </a:pPr>
            <a:r>
              <a:rPr b="1" i="1" lang="ru-RU" sz="7200"/>
              <a:t>БИОКОМПЬЮТЕРЫ</a:t>
            </a:r>
            <a:endParaRPr b="1" i="1" sz="7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84"/>
                                        </p:tgtEl>
                                        <p:attrNameLst>
                                          <p:attrName>style.visibility</p:attrName>
                                        </p:attrNameLst>
                                      </p:cBhvr>
                                      <p:to>
                                        <p:strVal val="visible"/>
                                      </p:to>
                                    </p:set>
                                    <p:anim calcmode="lin" valueType="num">
                                      <p:cBhvr additive="base">
                                        <p:cTn dur="500"/>
                                        <p:tgtEl>
                                          <p:spTgt spid="8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0"/>
          <p:cNvSpPr/>
          <p:nvPr/>
        </p:nvSpPr>
        <p:spPr>
          <a:xfrm>
            <a:off x="0" y="5085184"/>
            <a:ext cx="8892480"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ru-RU" sz="1800">
                <a:solidFill>
                  <a:schemeClr val="dk1"/>
                </a:solidFill>
                <a:latin typeface="Calibri"/>
                <a:ea typeface="Calibri"/>
                <a:cs typeface="Calibri"/>
                <a:sym typeface="Calibri"/>
              </a:rPr>
              <a:t>Пока биокомпьютер Шапиро может применяться лишь для решения самых простых задач, выдавая всего два типа ответов: "истина" или "ложь". В проведенных экспериментах за один цикл все молекулы ДНК параллельно решали единственную задачу. </a:t>
            </a:r>
            <a:endParaRPr/>
          </a:p>
        </p:txBody>
      </p:sp>
      <p:sp>
        <p:nvSpPr>
          <p:cNvPr id="145" name="Google Shape;145;p10"/>
          <p:cNvSpPr/>
          <p:nvPr/>
        </p:nvSpPr>
        <p:spPr>
          <a:xfrm>
            <a:off x="13793" y="0"/>
            <a:ext cx="3766119" cy="424731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А в 2001 г. Шапиро удалось реализовать модель в реальном биокомпьютере, который состоял из молекул ДНК, РНК и специальных ферментов. Молекулы фермента выполняли роль аппаратного, а молекулы ДНК – программного обеспечения. При этом в одной пробирке помещалось около триллиона элементарных вычислительных модулей. В результате скорость вычислений могла достигать миллиарда операций в секунду, а точность – 99,8%.</a:t>
            </a:r>
            <a:endParaRPr/>
          </a:p>
        </p:txBody>
      </p:sp>
      <p:pic>
        <p:nvPicPr>
          <p:cNvPr id="146" name="Google Shape;146;p10"/>
          <p:cNvPicPr preferRelativeResize="0"/>
          <p:nvPr/>
        </p:nvPicPr>
        <p:blipFill>
          <a:blip r:embed="rId3">
            <a:alphaModFix/>
          </a:blip>
          <a:stretch>
            <a:fillRect/>
          </a:stretch>
        </p:blipFill>
        <p:spPr>
          <a:xfrm>
            <a:off x="3932312" y="152400"/>
            <a:ext cx="5002728" cy="478038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1"/>
          <p:cNvSpPr/>
          <p:nvPr/>
        </p:nvSpPr>
        <p:spPr>
          <a:xfrm>
            <a:off x="176370" y="1051920"/>
            <a:ext cx="2938558" cy="424731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ru-RU" sz="1800">
                <a:solidFill>
                  <a:schemeClr val="dk1"/>
                </a:solidFill>
                <a:latin typeface="Calibri"/>
                <a:ea typeface="Calibri"/>
                <a:cs typeface="Calibri"/>
                <a:sym typeface="Calibri"/>
              </a:rPr>
              <a:t>Компьютер , построенный Olympus Optical, имеет молекулярную и электронную составляющие. Первая осуществляет химические реакции между молекулами ДНК, обеспечивает поиск и выделение результата вычислений. Вторая – обрабатывает информацию и анализирует полученные результаты.</a:t>
            </a:r>
            <a:endParaRPr sz="1800">
              <a:solidFill>
                <a:schemeClr val="dk1"/>
              </a:solidFill>
              <a:latin typeface="Calibri"/>
              <a:ea typeface="Calibri"/>
              <a:cs typeface="Calibri"/>
              <a:sym typeface="Calibri"/>
            </a:endParaRPr>
          </a:p>
        </p:txBody>
      </p:sp>
      <p:sp>
        <p:nvSpPr>
          <p:cNvPr id="152" name="Google Shape;152;p11"/>
          <p:cNvSpPr/>
          <p:nvPr/>
        </p:nvSpPr>
        <p:spPr>
          <a:xfrm>
            <a:off x="176371" y="188640"/>
            <a:ext cx="8860126"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В конце февраля 2002 г. появилось сообщение, что фирма Olympus Optical претендует на первенство в создании коммерческой версии ДНК-компьютера, предназначенного для генетического анализа. Машина была создана в сотрудничестве с доцентом Токийского университета Акирой Тояма.</a:t>
            </a:r>
            <a:endParaRPr/>
          </a:p>
        </p:txBody>
      </p:sp>
      <p:pic>
        <p:nvPicPr>
          <p:cNvPr id="153" name="Google Shape;153;p11"/>
          <p:cNvPicPr preferRelativeResize="0"/>
          <p:nvPr/>
        </p:nvPicPr>
        <p:blipFill rotWithShape="1">
          <a:blip r:embed="rId3">
            <a:alphaModFix/>
          </a:blip>
          <a:srcRect b="0" l="0" r="0" t="0"/>
          <a:stretch/>
        </p:blipFill>
        <p:spPr>
          <a:xfrm>
            <a:off x="3007425" y="1476903"/>
            <a:ext cx="6029072" cy="3600400"/>
          </a:xfrm>
          <a:prstGeom prst="rect">
            <a:avLst/>
          </a:prstGeom>
          <a:noFill/>
          <a:ln>
            <a:noFill/>
          </a:ln>
        </p:spPr>
      </p:pic>
      <p:sp>
        <p:nvSpPr>
          <p:cNvPr id="154" name="Google Shape;154;p11"/>
          <p:cNvSpPr/>
          <p:nvPr/>
        </p:nvSpPr>
        <p:spPr>
          <a:xfrm>
            <a:off x="176370" y="5165237"/>
            <a:ext cx="8967630"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Анализ генов обычно выполняется вручную и требует много времени: при этом формируются многочисленные фрагменты ДНК и контролируется ход химических реакций. "Когда ДНК-компьютинг будет использоваться для генетического анализа, задачи, которые ранее выполнялись в течение трех дней, можно будет решать за шесть часов", – сказал сотрудник Olympus Optical Сатоши Икута.</a:t>
            </a:r>
            <a:endParaRPr sz="18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12"/>
          <p:cNvSpPr txBox="1"/>
          <p:nvPr>
            <p:ph type="title"/>
          </p:nvPr>
        </p:nvSpPr>
        <p:spPr>
          <a:xfrm>
            <a:off x="-252536" y="2708920"/>
            <a:ext cx="9937104"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1"/>
              </a:buClr>
              <a:buSzPts val="7200"/>
              <a:buFont typeface="Calibri"/>
              <a:buNone/>
            </a:pPr>
            <a:r>
              <a:rPr lang="ru-RU" sz="7200">
                <a:solidFill>
                  <a:schemeClr val="lt1"/>
                </a:solidFill>
              </a:rPr>
              <a:t>Спасибо за внимание!</a:t>
            </a:r>
            <a:endParaRPr sz="72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ru-RU"/>
              <a:t>Вопросы и задания:</a:t>
            </a:r>
            <a:endParaRPr/>
          </a:p>
        </p:txBody>
      </p:sp>
      <p:sp>
        <p:nvSpPr>
          <p:cNvPr id="165" name="Google Shape;165;p13"/>
          <p:cNvSpPr/>
          <p:nvPr/>
        </p:nvSpPr>
        <p:spPr>
          <a:xfrm>
            <a:off x="971600" y="2060848"/>
            <a:ext cx="6174432" cy="3785652"/>
          </a:xfrm>
          <a:prstGeom prst="rect">
            <a:avLst/>
          </a:prstGeom>
          <a:noFill/>
          <a:ln>
            <a:noFill/>
          </a:ln>
        </p:spPr>
        <p:txBody>
          <a:bodyPr anchorCtr="0" anchor="t" bIns="45700" lIns="91425" spcFirstLastPara="1" rIns="91425" wrap="square" tIns="45700">
            <a:spAutoFit/>
          </a:bodyPr>
          <a:lstStyle/>
          <a:p>
            <a:pPr indent="-457200" lvl="0" marL="457200" marR="0" rtl="0" algn="l">
              <a:spcBef>
                <a:spcPts val="0"/>
              </a:spcBef>
              <a:spcAft>
                <a:spcPts val="0"/>
              </a:spcAft>
              <a:buClr>
                <a:schemeClr val="dk1"/>
              </a:buClr>
              <a:buSzPts val="1200"/>
              <a:buFont typeface="Calibri"/>
              <a:buAutoNum type="arabicParenR"/>
            </a:pPr>
            <a:r>
              <a:rPr lang="ru-RU" sz="2000">
                <a:solidFill>
                  <a:schemeClr val="dk1"/>
                </a:solidFill>
                <a:latin typeface="Arial"/>
                <a:ea typeface="Arial"/>
                <a:cs typeface="Arial"/>
                <a:sym typeface="Arial"/>
              </a:rPr>
              <a:t>В каком году был создан первый биокомпьютер?</a:t>
            </a:r>
            <a:endParaRPr sz="2000">
              <a:solidFill>
                <a:schemeClr val="dk1"/>
              </a:solidFill>
              <a:latin typeface="Arial"/>
              <a:ea typeface="Arial"/>
              <a:cs typeface="Arial"/>
              <a:sym typeface="Arial"/>
            </a:endParaRPr>
          </a:p>
          <a:p>
            <a:pPr indent="-457200" lvl="0" marL="457200" marR="0" rtl="0" algn="l">
              <a:spcBef>
                <a:spcPts val="0"/>
              </a:spcBef>
              <a:spcAft>
                <a:spcPts val="0"/>
              </a:spcAft>
              <a:buClr>
                <a:schemeClr val="dk1"/>
              </a:buClr>
              <a:buSzPts val="1200"/>
              <a:buFont typeface="Calibri"/>
              <a:buAutoNum type="arabicParenR"/>
            </a:pPr>
            <a:r>
              <a:rPr lang="ru-RU" sz="2000">
                <a:solidFill>
                  <a:schemeClr val="dk1"/>
                </a:solidFill>
                <a:latin typeface="Arial"/>
                <a:ea typeface="Arial"/>
                <a:cs typeface="Arial"/>
                <a:sym typeface="Arial"/>
              </a:rPr>
              <a:t>Перечислите основные направления в создании биокомпьютеров.</a:t>
            </a:r>
            <a:endParaRPr/>
          </a:p>
          <a:p>
            <a:pPr indent="-457200" lvl="0" marL="457200" marR="0" rtl="0" algn="l">
              <a:spcBef>
                <a:spcPts val="0"/>
              </a:spcBef>
              <a:spcAft>
                <a:spcPts val="0"/>
              </a:spcAft>
              <a:buClr>
                <a:schemeClr val="dk1"/>
              </a:buClr>
              <a:buSzPts val="1200"/>
              <a:buFont typeface="Calibri"/>
              <a:buAutoNum type="arabicParenR"/>
            </a:pPr>
            <a:r>
              <a:rPr lang="ru-RU" sz="2000">
                <a:solidFill>
                  <a:schemeClr val="dk1"/>
                </a:solidFill>
                <a:latin typeface="Arial"/>
                <a:ea typeface="Arial"/>
                <a:cs typeface="Arial"/>
                <a:sym typeface="Arial"/>
              </a:rPr>
              <a:t>Фамилия первого человека, использовавшего ДНК для решения задачи о гамильтоновом пути?</a:t>
            </a:r>
            <a:endParaRPr/>
          </a:p>
          <a:p>
            <a:pPr indent="-457200" lvl="0" marL="457200" marR="0" rtl="0" algn="l">
              <a:spcBef>
                <a:spcPts val="0"/>
              </a:spcBef>
              <a:spcAft>
                <a:spcPts val="0"/>
              </a:spcAft>
              <a:buClr>
                <a:schemeClr val="dk1"/>
              </a:buClr>
              <a:buSzPts val="1200"/>
              <a:buFont typeface="Calibri"/>
              <a:buAutoNum type="arabicParenR"/>
            </a:pPr>
            <a:r>
              <a:rPr lang="ru-RU" sz="2000">
                <a:solidFill>
                  <a:schemeClr val="dk1"/>
                </a:solidFill>
                <a:latin typeface="Arial"/>
                <a:ea typeface="Arial"/>
                <a:cs typeface="Arial"/>
                <a:sym typeface="Arial"/>
              </a:rPr>
              <a:t>Для каких типов задач может применяться биокомпьютер Шапиро?</a:t>
            </a:r>
            <a:endParaRPr/>
          </a:p>
          <a:p>
            <a:pPr indent="-457200" lvl="0" marL="457200" marR="0" rtl="0" algn="l">
              <a:spcBef>
                <a:spcPts val="0"/>
              </a:spcBef>
              <a:spcAft>
                <a:spcPts val="0"/>
              </a:spcAft>
              <a:buClr>
                <a:schemeClr val="dk1"/>
              </a:buClr>
              <a:buSzPts val="1200"/>
              <a:buFont typeface="Calibri"/>
              <a:buAutoNum type="arabicParenR"/>
            </a:pPr>
            <a:r>
              <a:rPr lang="ru-RU" sz="2000">
                <a:solidFill>
                  <a:schemeClr val="dk1"/>
                </a:solidFill>
                <a:latin typeface="Arial"/>
                <a:ea typeface="Arial"/>
                <a:cs typeface="Arial"/>
                <a:sym typeface="Arial"/>
              </a:rPr>
              <a:t> Название фирмы, претендовавшей на первенство в создании коммерческой версии ДНК-компьютера</a:t>
            </a:r>
            <a:r>
              <a:rPr lang="ru-RU" sz="1800">
                <a:solidFill>
                  <a:schemeClr val="dk1"/>
                </a:solidFill>
                <a:latin typeface="Calibri"/>
                <a:ea typeface="Calibri"/>
                <a:cs typeface="Calibri"/>
                <a:sym typeface="Calibri"/>
              </a:rPr>
              <a:t>.</a:t>
            </a:r>
            <a:endParaRPr sz="2000">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2"/>
          <p:cNvSpPr/>
          <p:nvPr/>
        </p:nvSpPr>
        <p:spPr>
          <a:xfrm>
            <a:off x="467544" y="836712"/>
            <a:ext cx="8280920"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ru-RU" sz="2800" u="none" cap="none" strike="noStrike">
                <a:solidFill>
                  <a:schemeClr val="dk1"/>
                </a:solidFill>
                <a:latin typeface="Calibri"/>
                <a:ea typeface="Calibri"/>
                <a:cs typeface="Calibri"/>
                <a:sym typeface="Calibri"/>
              </a:rPr>
              <a:t>Первый биологический компьютер был создан в 1994 году. Он использовал ДНК в качестве носителя информации.</a:t>
            </a:r>
            <a:endParaRPr sz="2800">
              <a:solidFill>
                <a:schemeClr val="dk1"/>
              </a:solidFill>
              <a:latin typeface="Calibri"/>
              <a:ea typeface="Calibri"/>
              <a:cs typeface="Calibri"/>
              <a:sym typeface="Calibri"/>
            </a:endParaRPr>
          </a:p>
        </p:txBody>
      </p:sp>
      <p:pic>
        <p:nvPicPr>
          <p:cNvPr id="90" name="Google Shape;90;p2"/>
          <p:cNvPicPr preferRelativeResize="0"/>
          <p:nvPr/>
        </p:nvPicPr>
        <p:blipFill rotWithShape="1">
          <a:blip r:embed="rId3">
            <a:alphaModFix/>
          </a:blip>
          <a:srcRect b="0" l="0" r="0" t="0"/>
          <a:stretch/>
        </p:blipFill>
        <p:spPr>
          <a:xfrm>
            <a:off x="3630536" y="2221707"/>
            <a:ext cx="4450466" cy="3950550"/>
          </a:xfrm>
          <a:prstGeom prst="rect">
            <a:avLst/>
          </a:prstGeom>
          <a:noFill/>
          <a:ln>
            <a:noFill/>
          </a:ln>
        </p:spPr>
      </p:pic>
      <p:sp>
        <p:nvSpPr>
          <p:cNvPr id="91" name="Google Shape;91;p2"/>
          <p:cNvSpPr/>
          <p:nvPr/>
        </p:nvSpPr>
        <p:spPr>
          <a:xfrm>
            <a:off x="3635896" y="6198403"/>
            <a:ext cx="3592522"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ru-RU" sz="1800">
                <a:solidFill>
                  <a:schemeClr val="dk1"/>
                </a:solidFill>
                <a:latin typeface="Arial"/>
                <a:ea typeface="Arial"/>
                <a:cs typeface="Arial"/>
                <a:sym typeface="Arial"/>
              </a:rPr>
              <a:t>Структура биокомпьютера.</a:t>
            </a:r>
            <a:endParaRPr sz="1800">
              <a:solidFill>
                <a:schemeClr val="dk1"/>
              </a:solidFill>
              <a:latin typeface="Calibri"/>
              <a:ea typeface="Calibri"/>
              <a:cs typeface="Calibri"/>
              <a:sym typeface="Calibri"/>
            </a:endParaRPr>
          </a:p>
        </p:txBody>
      </p:sp>
      <p:sp>
        <p:nvSpPr>
          <p:cNvPr id="92" name="Google Shape;92;p2"/>
          <p:cNvSpPr/>
          <p:nvPr/>
        </p:nvSpPr>
        <p:spPr>
          <a:xfrm>
            <a:off x="2195736" y="-6432"/>
            <a:ext cx="4404411"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6000">
                <a:solidFill>
                  <a:srgbClr val="FF0000"/>
                </a:solidFill>
                <a:latin typeface="Arial"/>
                <a:ea typeface="Arial"/>
                <a:cs typeface="Arial"/>
                <a:sym typeface="Arial"/>
              </a:rPr>
              <a:t>Вступление</a:t>
            </a:r>
            <a:endParaRPr sz="6000">
              <a:solidFill>
                <a:srgbClr val="FF0000"/>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3"/>
          <p:cNvSpPr/>
          <p:nvPr/>
        </p:nvSpPr>
        <p:spPr>
          <a:xfrm>
            <a:off x="0" y="0"/>
            <a:ext cx="9217024" cy="2956707"/>
          </a:xfrm>
          <a:prstGeom prst="rect">
            <a:avLst/>
          </a:prstGeom>
          <a:noFill/>
          <a:ln>
            <a:noFill/>
          </a:ln>
        </p:spPr>
        <p:txBody>
          <a:bodyPr anchorCtr="0" anchor="t" bIns="45700" lIns="91425" spcFirstLastPara="1" rIns="91425" wrap="square" tIns="45700">
            <a:spAutoFit/>
          </a:bodyPr>
          <a:lstStyle/>
          <a:p>
            <a:pPr indent="0" lvl="0" marL="0" marR="0" rtl="0" algn="l">
              <a:lnSpc>
                <a:spcPct val="90000"/>
              </a:lnSpc>
              <a:spcBef>
                <a:spcPts val="0"/>
              </a:spcBef>
              <a:spcAft>
                <a:spcPts val="0"/>
              </a:spcAft>
              <a:buNone/>
            </a:pPr>
            <a:r>
              <a:rPr b="1" lang="ru-RU" sz="3200">
                <a:solidFill>
                  <a:schemeClr val="dk1"/>
                </a:solidFill>
                <a:latin typeface="Calibri"/>
                <a:ea typeface="Calibri"/>
                <a:cs typeface="Calibri"/>
                <a:sym typeface="Calibri"/>
              </a:rPr>
              <a:t>Основные направления в создании биокомпьютеров</a:t>
            </a:r>
            <a:r>
              <a:rPr lang="ru-RU" sz="3200">
                <a:solidFill>
                  <a:schemeClr val="dk1"/>
                </a:solidFill>
                <a:latin typeface="Calibri"/>
                <a:ea typeface="Calibri"/>
                <a:cs typeface="Calibri"/>
                <a:sym typeface="Calibri"/>
              </a:rPr>
              <a:t>:</a:t>
            </a:r>
            <a:endParaRPr sz="3200">
              <a:solidFill>
                <a:schemeClr val="dk1"/>
              </a:solidFill>
              <a:latin typeface="Calibri"/>
              <a:ea typeface="Calibri"/>
              <a:cs typeface="Calibri"/>
              <a:sym typeface="Calibri"/>
            </a:endParaRPr>
          </a:p>
          <a:p>
            <a:pPr indent="-514350" lvl="1" marL="971550" marR="0" rtl="0" algn="l">
              <a:lnSpc>
                <a:spcPct val="90000"/>
              </a:lnSpc>
              <a:spcBef>
                <a:spcPts val="360"/>
              </a:spcBef>
              <a:spcAft>
                <a:spcPts val="0"/>
              </a:spcAft>
              <a:buClr>
                <a:schemeClr val="dk1"/>
              </a:buClr>
              <a:buSzPts val="1800"/>
              <a:buFont typeface="Noto Sans Symbols"/>
              <a:buChar char="❑"/>
            </a:pPr>
            <a:r>
              <a:rPr b="0" i="0" lang="ru-RU" sz="3200" u="none" cap="none" strike="noStrike">
                <a:solidFill>
                  <a:schemeClr val="dk1"/>
                </a:solidFill>
                <a:latin typeface="Calibri"/>
                <a:ea typeface="Calibri"/>
                <a:cs typeface="Calibri"/>
                <a:sym typeface="Calibri"/>
              </a:rPr>
              <a:t>Автоволновые на белковой пленке</a:t>
            </a:r>
            <a:endParaRPr b="0" i="0" sz="3200" u="none" cap="none" strike="noStrike">
              <a:solidFill>
                <a:schemeClr val="dk1"/>
              </a:solidFill>
              <a:latin typeface="Calibri"/>
              <a:ea typeface="Calibri"/>
              <a:cs typeface="Calibri"/>
              <a:sym typeface="Calibri"/>
            </a:endParaRPr>
          </a:p>
          <a:p>
            <a:pPr indent="-514350" lvl="1" marL="971550" marR="0" rtl="0" algn="l">
              <a:lnSpc>
                <a:spcPct val="90000"/>
              </a:lnSpc>
              <a:spcBef>
                <a:spcPts val="360"/>
              </a:spcBef>
              <a:spcAft>
                <a:spcPts val="0"/>
              </a:spcAft>
              <a:buClr>
                <a:schemeClr val="dk1"/>
              </a:buClr>
              <a:buSzPts val="1800"/>
              <a:buFont typeface="Noto Sans Symbols"/>
              <a:buChar char="❑"/>
            </a:pPr>
            <a:r>
              <a:rPr b="0" i="0" lang="ru-RU" sz="3200" u="none" cap="none" strike="noStrike">
                <a:solidFill>
                  <a:schemeClr val="dk1"/>
                </a:solidFill>
                <a:latin typeface="Calibri"/>
                <a:ea typeface="Calibri"/>
                <a:cs typeface="Calibri"/>
                <a:sym typeface="Calibri"/>
              </a:rPr>
              <a:t>Нейронные компьютеры</a:t>
            </a:r>
            <a:endParaRPr b="0" i="0" sz="3200" u="none" cap="none" strike="noStrike">
              <a:solidFill>
                <a:schemeClr val="dk1"/>
              </a:solidFill>
              <a:latin typeface="Calibri"/>
              <a:ea typeface="Calibri"/>
              <a:cs typeface="Calibri"/>
              <a:sym typeface="Calibri"/>
            </a:endParaRPr>
          </a:p>
          <a:p>
            <a:pPr indent="-514350" lvl="1" marL="971550" marR="0" rtl="0" algn="l">
              <a:lnSpc>
                <a:spcPct val="90000"/>
              </a:lnSpc>
              <a:spcBef>
                <a:spcPts val="360"/>
              </a:spcBef>
              <a:spcAft>
                <a:spcPts val="0"/>
              </a:spcAft>
              <a:buClr>
                <a:schemeClr val="dk1"/>
              </a:buClr>
              <a:buSzPts val="1800"/>
              <a:buFont typeface="Noto Sans Symbols"/>
              <a:buChar char="❑"/>
            </a:pPr>
            <a:r>
              <a:rPr b="0" i="0" lang="ru-RU" sz="3200" u="none" cap="none" strike="noStrike">
                <a:solidFill>
                  <a:schemeClr val="dk1"/>
                </a:solidFill>
                <a:latin typeface="Calibri"/>
                <a:ea typeface="Calibri"/>
                <a:cs typeface="Calibri"/>
                <a:sym typeface="Calibri"/>
              </a:rPr>
              <a:t>Клеточные компьютеры</a:t>
            </a:r>
            <a:endParaRPr b="0" i="0" sz="3200" u="none" cap="none" strike="noStrike">
              <a:solidFill>
                <a:schemeClr val="dk1"/>
              </a:solidFill>
              <a:latin typeface="Calibri"/>
              <a:ea typeface="Calibri"/>
              <a:cs typeface="Calibri"/>
              <a:sym typeface="Calibri"/>
            </a:endParaRPr>
          </a:p>
          <a:p>
            <a:pPr indent="-514350" lvl="1" marL="971550" marR="0" rtl="0" algn="l">
              <a:lnSpc>
                <a:spcPct val="90000"/>
              </a:lnSpc>
              <a:spcBef>
                <a:spcPts val="360"/>
              </a:spcBef>
              <a:spcAft>
                <a:spcPts val="0"/>
              </a:spcAft>
              <a:buClr>
                <a:schemeClr val="dk1"/>
              </a:buClr>
              <a:buSzPts val="1800"/>
              <a:buFont typeface="Noto Sans Symbols"/>
              <a:buChar char="❑"/>
            </a:pPr>
            <a:r>
              <a:rPr b="0" i="0" lang="ru-RU" sz="3200" u="none" cap="none" strike="noStrike">
                <a:solidFill>
                  <a:schemeClr val="dk1"/>
                </a:solidFill>
                <a:latin typeface="Calibri"/>
                <a:ea typeface="Calibri"/>
                <a:cs typeface="Calibri"/>
                <a:sym typeface="Calibri"/>
              </a:rPr>
              <a:t>Компьютеры на основе ДНК</a:t>
            </a:r>
            <a:endParaRPr b="0" i="0" sz="3200" u="none" cap="none" strike="noStrike">
              <a:solidFill>
                <a:schemeClr val="dk1"/>
              </a:solidFill>
              <a:latin typeface="Calibri"/>
              <a:ea typeface="Calibri"/>
              <a:cs typeface="Calibri"/>
              <a:sym typeface="Calibri"/>
            </a:endParaRPr>
          </a:p>
        </p:txBody>
      </p:sp>
      <p:pic>
        <p:nvPicPr>
          <p:cNvPr id="98" name="Google Shape;98;p3"/>
          <p:cNvPicPr preferRelativeResize="0"/>
          <p:nvPr/>
        </p:nvPicPr>
        <p:blipFill rotWithShape="1">
          <a:blip r:embed="rId3">
            <a:alphaModFix/>
          </a:blip>
          <a:srcRect b="0" l="0" r="0" t="0"/>
          <a:stretch/>
        </p:blipFill>
        <p:spPr>
          <a:xfrm>
            <a:off x="539552" y="3140968"/>
            <a:ext cx="5715000" cy="3248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4"/>
          <p:cNvPicPr preferRelativeResize="0"/>
          <p:nvPr>
            <p:ph idx="1" type="body"/>
          </p:nvPr>
        </p:nvPicPr>
        <p:blipFill rotWithShape="1">
          <a:blip r:embed="rId3">
            <a:alphaModFix/>
          </a:blip>
          <a:srcRect b="0" l="0" r="0" t="0"/>
          <a:stretch/>
        </p:blipFill>
        <p:spPr>
          <a:xfrm>
            <a:off x="1619672" y="271195"/>
            <a:ext cx="5725683" cy="655272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ru-RU"/>
              <a:t>ДНК-компьютеры</a:t>
            </a:r>
            <a:endParaRPr/>
          </a:p>
        </p:txBody>
      </p:sp>
      <p:sp>
        <p:nvSpPr>
          <p:cNvPr id="109" name="Google Shape;109;p5"/>
          <p:cNvSpPr/>
          <p:nvPr/>
        </p:nvSpPr>
        <p:spPr>
          <a:xfrm>
            <a:off x="241378" y="1268760"/>
            <a:ext cx="8640960" cy="17543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Ученые решили попытаться по примеру природы использовать молекулы ДНК для хранения и обработки данных в биокомпьютерах.</a:t>
            </a:r>
            <a:endParaRPr/>
          </a:p>
          <a:p>
            <a:pPr indent="0" lvl="0" marL="0" marR="0" rtl="0" algn="l">
              <a:spcBef>
                <a:spcPts val="0"/>
              </a:spcBef>
              <a:spcAft>
                <a:spcPts val="0"/>
              </a:spcAft>
              <a:buNone/>
            </a:pPr>
            <a:r>
              <a:rPr lang="ru-RU" sz="1800">
                <a:solidFill>
                  <a:schemeClr val="dk1"/>
                </a:solidFill>
                <a:latin typeface="Calibri"/>
                <a:ea typeface="Calibri"/>
                <a:cs typeface="Calibri"/>
                <a:sym typeface="Calibri"/>
              </a:rPr>
              <a:t>Первым из них был Леонард Эдлмен из Университета Южной Калифорнии, сумевший решить задачу гамильтонова пути. Суть ее в том, чтобы найти маршрут движения с заданными точками старта и финиша между несколькими городами (рассмотрим случай для 7 городов), в каждом из которых разрешается побывать только один раз.  </a:t>
            </a:r>
            <a:endParaRPr sz="1800">
              <a:solidFill>
                <a:schemeClr val="dk1"/>
              </a:solidFill>
              <a:latin typeface="Calibri"/>
              <a:ea typeface="Calibri"/>
              <a:cs typeface="Calibri"/>
              <a:sym typeface="Calibri"/>
            </a:endParaRPr>
          </a:p>
        </p:txBody>
      </p:sp>
      <p:pic>
        <p:nvPicPr>
          <p:cNvPr id="110" name="Google Shape;110;p5"/>
          <p:cNvPicPr preferRelativeResize="0"/>
          <p:nvPr/>
        </p:nvPicPr>
        <p:blipFill rotWithShape="1">
          <a:blip r:embed="rId3">
            <a:alphaModFix/>
          </a:blip>
          <a:srcRect b="0" l="0" r="0" t="0"/>
          <a:stretch/>
        </p:blipFill>
        <p:spPr>
          <a:xfrm>
            <a:off x="3681159" y="3212976"/>
            <a:ext cx="5201179" cy="3411974"/>
          </a:xfrm>
          <a:prstGeom prst="rect">
            <a:avLst/>
          </a:prstGeom>
          <a:noFill/>
          <a:ln>
            <a:noFill/>
          </a:ln>
        </p:spPr>
      </p:pic>
      <p:sp>
        <p:nvSpPr>
          <p:cNvPr id="111" name="Google Shape;111;p5"/>
          <p:cNvSpPr/>
          <p:nvPr/>
        </p:nvSpPr>
        <p:spPr>
          <a:xfrm>
            <a:off x="241378" y="3023086"/>
            <a:ext cx="3451312"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"Дорожная сеть" представляет собой однонаправленный граф.</a:t>
            </a:r>
            <a:endParaRPr/>
          </a:p>
          <a:p>
            <a:pPr indent="0" lvl="0" marL="0" marR="0" rtl="0" algn="l">
              <a:spcBef>
                <a:spcPts val="0"/>
              </a:spcBef>
              <a:spcAft>
                <a:spcPts val="0"/>
              </a:spcAft>
              <a:buNone/>
            </a:pPr>
            <a:r>
              <a:rPr lang="ru-RU" sz="1800">
                <a:solidFill>
                  <a:schemeClr val="dk1"/>
                </a:solidFill>
                <a:latin typeface="Calibri"/>
                <a:ea typeface="Calibri"/>
                <a:cs typeface="Calibri"/>
                <a:sym typeface="Calibri"/>
              </a:rPr>
              <a:t>Эта задача решается прямым перебором, однако при увеличении числа городов сложность ее возрастает экспоненциально. </a:t>
            </a:r>
            <a:br>
              <a:rPr lang="ru-RU"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6"/>
          <p:cNvSpPr/>
          <p:nvPr/>
        </p:nvSpPr>
        <p:spPr>
          <a:xfrm>
            <a:off x="5508104" y="260648"/>
            <a:ext cx="3312368" cy="39703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 Каждый город Эдлмен идентифицировал уникальной последовательностью из 20 нуклеотидов. </a:t>
            </a:r>
            <a:endParaRPr/>
          </a:p>
          <a:p>
            <a:pPr indent="0" lvl="0" marL="0" marR="0" rtl="0" algn="l">
              <a:spcBef>
                <a:spcPts val="0"/>
              </a:spcBef>
              <a:spcAft>
                <a:spcPts val="0"/>
              </a:spcAft>
              <a:buNone/>
            </a:pPr>
            <a:r>
              <a:rPr lang="ru-RU" sz="1800">
                <a:solidFill>
                  <a:schemeClr val="dk1"/>
                </a:solidFill>
                <a:latin typeface="Calibri"/>
                <a:ea typeface="Calibri"/>
                <a:cs typeface="Calibri"/>
                <a:sym typeface="Calibri"/>
              </a:rPr>
              <a:t>Тогда путь между любыми двумя городами будет состоять из второй половины кодирующей последовательности для точки старта и первой половины кодирующей последовательности для точки финиша (молекула ДНК, как и вектор, имеет направление). </a:t>
            </a:r>
            <a:endParaRPr/>
          </a:p>
        </p:txBody>
      </p:sp>
      <p:pic>
        <p:nvPicPr>
          <p:cNvPr id="117" name="Google Shape;117;p6"/>
          <p:cNvPicPr preferRelativeResize="0"/>
          <p:nvPr/>
        </p:nvPicPr>
        <p:blipFill rotWithShape="1">
          <a:blip r:embed="rId3">
            <a:alphaModFix/>
          </a:blip>
          <a:srcRect b="0" l="0" r="0" t="0"/>
          <a:stretch/>
        </p:blipFill>
        <p:spPr>
          <a:xfrm>
            <a:off x="107504" y="260648"/>
            <a:ext cx="5262331" cy="3946748"/>
          </a:xfrm>
          <a:prstGeom prst="rect">
            <a:avLst/>
          </a:prstGeom>
          <a:noFill/>
          <a:ln>
            <a:noFill/>
          </a:ln>
        </p:spPr>
      </p:pic>
      <p:sp>
        <p:nvSpPr>
          <p:cNvPr id="118" name="Google Shape;118;p6"/>
          <p:cNvSpPr/>
          <p:nvPr/>
        </p:nvSpPr>
        <p:spPr>
          <a:xfrm>
            <a:off x="107504" y="4365104"/>
            <a:ext cx="8712968"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Синтезировать такие последовательности современная молекулярная аппаратура позволяет очень быстро. В итоге последовательность ДНК с решением составит 140 нуклеотидов (7x20).</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7"/>
          <p:cNvSpPr/>
          <p:nvPr/>
        </p:nvSpPr>
        <p:spPr>
          <a:xfrm>
            <a:off x="107504" y="188640"/>
            <a:ext cx="2880319" cy="34163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Остается только синтезировать и выделить такую молекулу ДНК. Для этого в пробирку помещается около 100 триллионов молекул ДНК, содержащих все возможные 20-нуклеотидные последовательности, кодирующие города и пути между ними. </a:t>
            </a:r>
            <a:endParaRPr/>
          </a:p>
        </p:txBody>
      </p:sp>
      <p:pic>
        <p:nvPicPr>
          <p:cNvPr id="124" name="Google Shape;124;p7"/>
          <p:cNvPicPr preferRelativeResize="0"/>
          <p:nvPr/>
        </p:nvPicPr>
        <p:blipFill rotWithShape="1">
          <a:blip r:embed="rId3">
            <a:alphaModFix/>
          </a:blip>
          <a:srcRect b="0" l="0" r="0" t="0"/>
          <a:stretch/>
        </p:blipFill>
        <p:spPr>
          <a:xfrm>
            <a:off x="3059832" y="332656"/>
            <a:ext cx="5904656" cy="3322353"/>
          </a:xfrm>
          <a:prstGeom prst="rect">
            <a:avLst/>
          </a:prstGeom>
          <a:noFill/>
          <a:ln>
            <a:noFill/>
          </a:ln>
        </p:spPr>
      </p:pic>
      <p:sp>
        <p:nvSpPr>
          <p:cNvPr id="125" name="Google Shape;125;p7"/>
          <p:cNvSpPr/>
          <p:nvPr/>
        </p:nvSpPr>
        <p:spPr>
          <a:xfrm>
            <a:off x="112858" y="3718679"/>
            <a:ext cx="8995645"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Далее за счет взаимного притяжения нуклеотидов А-Т и G-C отдельные цепочки ДНК сцепляются друг с другом случайным образом, а специальный фермент лигаза сшивает образующиеся короткие молекулы в более крупные образования. При этом синтезируются молекулы ДНК, воспроизводящие все возможные маршруты между городами. Нужно лишь выделить из них те, что соответствуют искомому решению.</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8"/>
          <p:cNvSpPr/>
          <p:nvPr/>
        </p:nvSpPr>
        <p:spPr>
          <a:xfrm>
            <a:off x="179512" y="291374"/>
            <a:ext cx="9145016"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Эдлмен решил эту задачу биохимическими методами, последовательно удалив сначала цепочки, которые не начинались с первого города – точки старта – и не заканчивались местом финиша, затем те, что содержали более семи городов или не содержали хотя бы один. Легко понять, что любая из оставшихся после такого отбора молекула ДНК представляет собой решение задачи.</a:t>
            </a:r>
            <a:endParaRPr sz="1800">
              <a:solidFill>
                <a:schemeClr val="dk1"/>
              </a:solidFill>
              <a:latin typeface="Calibri"/>
              <a:ea typeface="Calibri"/>
              <a:cs typeface="Calibri"/>
              <a:sym typeface="Calibri"/>
            </a:endParaRPr>
          </a:p>
        </p:txBody>
      </p:sp>
      <p:sp>
        <p:nvSpPr>
          <p:cNvPr id="131" name="Google Shape;131;p8"/>
          <p:cNvSpPr/>
          <p:nvPr/>
        </p:nvSpPr>
        <p:spPr>
          <a:xfrm>
            <a:off x="5979300" y="2045700"/>
            <a:ext cx="3168352" cy="480131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Вслед за работой Эдлмена последовали другие. Ллойд Смит из Университета Висконсин решил с помощью ДНК задачу доставки четырех сортов пиццы по четырем адресам, которая подразумевала 16 вариантов ответа. Ученые из Принстонского университета решили комбинаторную шахматную задачу: при помощи РНК нашли правильный ход шахматного коня на доске из девяти клеток (всего их 512 вариантов).</a:t>
            </a:r>
            <a:endParaRPr sz="1800">
              <a:solidFill>
                <a:schemeClr val="dk1"/>
              </a:solidFill>
              <a:latin typeface="Calibri"/>
              <a:ea typeface="Calibri"/>
              <a:cs typeface="Calibri"/>
              <a:sym typeface="Calibri"/>
            </a:endParaRPr>
          </a:p>
        </p:txBody>
      </p:sp>
      <p:pic>
        <p:nvPicPr>
          <p:cNvPr id="132" name="Google Shape;132;p8"/>
          <p:cNvPicPr preferRelativeResize="0"/>
          <p:nvPr/>
        </p:nvPicPr>
        <p:blipFill rotWithShape="1">
          <a:blip r:embed="rId3">
            <a:alphaModFix/>
          </a:blip>
          <a:srcRect b="0" l="0" r="0" t="0"/>
          <a:stretch/>
        </p:blipFill>
        <p:spPr>
          <a:xfrm>
            <a:off x="395536" y="2924944"/>
            <a:ext cx="4975956" cy="24032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9"/>
          <p:cNvSpPr/>
          <p:nvPr/>
        </p:nvSpPr>
        <p:spPr>
          <a:xfrm>
            <a:off x="-31643" y="116632"/>
            <a:ext cx="9212155"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Ричард Липтон из Принстона первым показал, как, используя ДНК, кодировать двоичные числа и решать проблему удовлетворения логического выражения. Суть ее в том, что, имея некоторое логическое выражение, включающее n логических переменных, нужно найти все комбинации значений переменных, делающих выражение истинным. Задачу можно решить только перебором 2^n комбинаций. Все эти комбинации легко закодировать с помощью ДНК, а дальше действовать по методике Эдлмена. Липтон предложил также способ взлома шифра DES (американский криптографический), трактуемого как своеобразное логическое выражение. </a:t>
            </a:r>
            <a:endParaRPr/>
          </a:p>
        </p:txBody>
      </p:sp>
      <p:pic>
        <p:nvPicPr>
          <p:cNvPr id="138" name="Google Shape;138;p9"/>
          <p:cNvPicPr preferRelativeResize="0"/>
          <p:nvPr/>
        </p:nvPicPr>
        <p:blipFill rotWithShape="1">
          <a:blip r:embed="rId3">
            <a:alphaModFix/>
          </a:blip>
          <a:srcRect b="0" l="0" r="0" t="0"/>
          <a:stretch/>
        </p:blipFill>
        <p:spPr>
          <a:xfrm>
            <a:off x="2915816" y="2780928"/>
            <a:ext cx="6048672" cy="3398254"/>
          </a:xfrm>
          <a:prstGeom prst="rect">
            <a:avLst/>
          </a:prstGeom>
          <a:noFill/>
          <a:ln>
            <a:noFill/>
          </a:ln>
        </p:spPr>
      </p:pic>
      <p:sp>
        <p:nvSpPr>
          <p:cNvPr id="139" name="Google Shape;139;p9"/>
          <p:cNvSpPr/>
          <p:nvPr/>
        </p:nvSpPr>
        <p:spPr>
          <a:xfrm>
            <a:off x="-31643" y="2611329"/>
            <a:ext cx="2947459" cy="424731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Первую модель биокомпьютера, правда, в виде механизма из пластмассы, в 1999 г. создал Ихуд Шапиро из Вейцмановского института естественных наук. Она имитировала работу "молекулярной машины" в живой клетке, собирающей белковые молекулы по информации с ДНК, используя РНК в качестве посредника между ДНК и белком.</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Тема Office">
  <a:themeElements>
    <a:clrScheme name="Стандартная">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2021-11-30T16:17:32Z</dcterms:created>
  <dc:creator>Влад</dc:creator>
</cp:coreProperties>
</file>